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9" r:id="rId2"/>
    <p:sldId id="291" r:id="rId3"/>
    <p:sldId id="290" r:id="rId4"/>
    <p:sldId id="286" r:id="rId5"/>
    <p:sldId id="285" r:id="rId6"/>
    <p:sldId id="29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oun Ramendra" initials="RR" lastIdx="1" clrIdx="0">
    <p:extLst/>
  </p:cmAuthor>
  <p:cmAuthor id="2" name="Rayoun Ramendra" initials="RR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/>
    <p:restoredTop sz="94357"/>
  </p:normalViewPr>
  <p:slideViewPr>
    <p:cSldViewPr snapToGrid="0" snapToObjects="1">
      <p:cViewPr>
        <p:scale>
          <a:sx n="71" d="100"/>
          <a:sy n="71" d="100"/>
        </p:scale>
        <p:origin x="264" y="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22T21:14:13.680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0D16E-2A97-1340-9DB8-12DE643410B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76E7-56D2-6146-A1FE-481518C7A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4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9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9EC8-84E9-404A-9C42-3C2B76FCFD0C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F902-1492-494F-9B96-6ACAB5E3A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109"/>
            <a:ext cx="10894017" cy="1325563"/>
          </a:xfrm>
        </p:spPr>
        <p:txBody>
          <a:bodyPr>
            <a:noAutofit/>
          </a:bodyPr>
          <a:lstStyle/>
          <a:p>
            <a:pPr algn="ctr"/>
            <a:r>
              <a:rPr lang="en-AU" sz="4600" b="1" dirty="0" smtClean="0">
                <a:solidFill>
                  <a:srgbClr val="000090"/>
                </a:solidFill>
              </a:rPr>
              <a:t>Effect of ART in reducing fungal translocation</a:t>
            </a:r>
            <a:br>
              <a:rPr lang="en-AU" sz="4600" b="1" dirty="0" smtClean="0">
                <a:solidFill>
                  <a:srgbClr val="000090"/>
                </a:solidFill>
              </a:rPr>
            </a:br>
            <a:r>
              <a:rPr lang="en-AU" sz="4600" b="1" dirty="0" smtClean="0">
                <a:solidFill>
                  <a:srgbClr val="000090"/>
                </a:solidFill>
              </a:rPr>
              <a:t>in HIV-infected patients </a:t>
            </a:r>
            <a:endParaRPr lang="en-AU" sz="46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4884"/>
            <a:ext cx="10515600" cy="3223971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J.P. Routy</a:t>
            </a:r>
            <a:r>
              <a:rPr lang="en-US" sz="2000" b="1" u="sng" baseline="30000" dirty="0" smtClean="0"/>
              <a:t>1</a:t>
            </a:r>
            <a:r>
              <a:rPr lang="en-US" sz="2000" dirty="0" smtClean="0"/>
              <a:t>, V. Mehraj</a:t>
            </a:r>
            <a:r>
              <a:rPr lang="en-US" sz="2000" baseline="30000" dirty="0" smtClean="0"/>
              <a:t>1,</a:t>
            </a:r>
            <a:r>
              <a:rPr lang="en-US" sz="2000" dirty="0" smtClean="0"/>
              <a:t>, R. Ramendra</a:t>
            </a:r>
            <a:r>
              <a:rPr lang="en-US" sz="2000" baseline="30000" dirty="0" smtClean="0"/>
              <a:t>1,</a:t>
            </a:r>
            <a:r>
              <a:rPr lang="en-US" sz="2000" dirty="0" smtClean="0"/>
              <a:t>, C. Costiniuk</a:t>
            </a:r>
            <a:r>
              <a:rPr lang="en-US" sz="2000" baseline="30000" dirty="0" smtClean="0"/>
              <a:t>1,</a:t>
            </a:r>
            <a:r>
              <a:rPr lang="en-US" sz="2000" dirty="0" smtClean="0"/>
              <a:t>, B. Lebouché</a:t>
            </a:r>
            <a:r>
              <a:rPr lang="en-US" sz="2000" baseline="30000" dirty="0" smtClean="0"/>
              <a:t>1,</a:t>
            </a:r>
            <a:r>
              <a:rPr lang="en-US" sz="2000" dirty="0" smtClean="0"/>
              <a:t>, J. Chen</a:t>
            </a:r>
            <a:r>
              <a:rPr lang="en-US" sz="2000" baseline="30000" dirty="0" smtClean="0"/>
              <a:t>1</a:t>
            </a:r>
            <a:r>
              <a:rPr lang="en-US" sz="2000" baseline="30000" dirty="0"/>
              <a:t>,</a:t>
            </a:r>
            <a:r>
              <a:rPr lang="en-US" sz="2000" dirty="0"/>
              <a:t> </a:t>
            </a:r>
            <a:r>
              <a:rPr lang="en-US" sz="2000" dirty="0" smtClean="0"/>
              <a:t>, R. Ponte</a:t>
            </a:r>
            <a:r>
              <a:rPr lang="en-US" sz="2000" baseline="30000" dirty="0"/>
              <a:t>1,</a:t>
            </a:r>
            <a:r>
              <a:rPr lang="en-US" sz="2000" dirty="0" smtClean="0"/>
              <a:t>, R. Thomas</a:t>
            </a:r>
            <a:r>
              <a:rPr lang="en-US" sz="2000" baseline="30000" dirty="0"/>
              <a:t>3</a:t>
            </a:r>
            <a:r>
              <a:rPr lang="en-US" sz="2000" dirty="0" smtClean="0"/>
              <a:t>, B Trottier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, J Szabo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, P. Coté</a:t>
            </a:r>
            <a:r>
              <a:rPr lang="en-US" sz="2000" baseline="30000" dirty="0"/>
              <a:t>4</a:t>
            </a:r>
            <a:r>
              <a:rPr lang="en-US" sz="2000" dirty="0" smtClean="0"/>
              <a:t>, R. LeBlanc</a:t>
            </a:r>
            <a:r>
              <a:rPr lang="en-US" sz="2000" baseline="30000" dirty="0"/>
              <a:t>5</a:t>
            </a:r>
            <a:r>
              <a:rPr lang="en-US" sz="2000" dirty="0" smtClean="0"/>
              <a:t>, J-G Baril</a:t>
            </a:r>
            <a:r>
              <a:rPr lang="en-US" sz="2000" baseline="30000" dirty="0"/>
              <a:t>4</a:t>
            </a:r>
            <a:r>
              <a:rPr lang="en-US" sz="2000" dirty="0" smtClean="0"/>
              <a:t>, N. Bernard</a:t>
            </a:r>
            <a:r>
              <a:rPr lang="en-US" sz="2000" baseline="30000" dirty="0" smtClean="0"/>
              <a:t>1, </a:t>
            </a:r>
            <a:r>
              <a:rPr lang="en-US" sz="2000" dirty="0" smtClean="0"/>
              <a:t>D. Sheppard</a:t>
            </a:r>
            <a:r>
              <a:rPr lang="en-US" sz="2000" baseline="30000" dirty="0" smtClean="0"/>
              <a:t>1,</a:t>
            </a:r>
            <a:r>
              <a:rPr lang="en-US" sz="2000" dirty="0" smtClean="0"/>
              <a:t> M. C Chartrand-Levebvre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M El-Far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M Durand</a:t>
            </a:r>
            <a:r>
              <a:rPr lang="en-US" sz="2000" baseline="30000" dirty="0"/>
              <a:t>2</a:t>
            </a:r>
            <a:r>
              <a:rPr lang="en-US" sz="2000" dirty="0" smtClean="0"/>
              <a:t>, H Lu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C. Tremblay</a:t>
            </a:r>
            <a:r>
              <a:rPr lang="en-US" sz="2000" baseline="30000" dirty="0"/>
              <a:t>2</a:t>
            </a:r>
            <a:r>
              <a:rPr lang="en-US" sz="2000" dirty="0" smtClean="0"/>
              <a:t>,</a:t>
            </a:r>
            <a:r>
              <a:rPr lang="en-US" sz="2000" baseline="30000" dirty="0" smtClean="0"/>
              <a:t> </a:t>
            </a:r>
            <a:r>
              <a:rPr lang="en-US" sz="2000" dirty="0"/>
              <a:t>for the Montreal Primary HIV-infection </a:t>
            </a:r>
            <a:r>
              <a:rPr lang="en-US" sz="2000" dirty="0" smtClean="0"/>
              <a:t>and </a:t>
            </a:r>
            <a:r>
              <a:rPr lang="en-US" sz="2000" dirty="0"/>
              <a:t>Canadian HIV and Aging Cohort </a:t>
            </a:r>
            <a:r>
              <a:rPr lang="en-US" sz="2000" dirty="0" smtClean="0"/>
              <a:t>Study Group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. Chronic Viral Illness </a:t>
            </a:r>
            <a:r>
              <a:rPr lang="en-US" sz="1400" dirty="0" smtClean="0"/>
              <a:t>Service</a:t>
            </a:r>
            <a:r>
              <a:rPr lang="en-US" sz="1400" dirty="0"/>
              <a:t> </a:t>
            </a:r>
            <a:r>
              <a:rPr lang="en-US" sz="1400" dirty="0" smtClean="0"/>
              <a:t>and Research </a:t>
            </a:r>
            <a:r>
              <a:rPr lang="en-US" sz="1400" dirty="0"/>
              <a:t>Institute, McGill University Health </a:t>
            </a:r>
            <a:r>
              <a:rPr lang="en-US" sz="1400" dirty="0" smtClean="0"/>
              <a:t>Centre</a:t>
            </a:r>
            <a:r>
              <a:rPr lang="en-CA" sz="1400" dirty="0"/>
              <a:t> </a:t>
            </a:r>
            <a:r>
              <a:rPr lang="en-CA" sz="1400" dirty="0" smtClean="0"/>
              <a:t> </a:t>
            </a:r>
          </a:p>
          <a:p>
            <a:r>
              <a:rPr lang="en-CA" sz="1400" dirty="0" smtClean="0"/>
              <a:t>2. </a:t>
            </a:r>
            <a:r>
              <a:rPr lang="en-US" sz="1400" dirty="0" smtClean="0"/>
              <a:t>Department </a:t>
            </a:r>
            <a:r>
              <a:rPr lang="en-US" sz="1400" dirty="0"/>
              <a:t>of Microbiology and </a:t>
            </a:r>
            <a:r>
              <a:rPr lang="en-US" sz="1400" dirty="0" smtClean="0"/>
              <a:t>Immunology and </a:t>
            </a:r>
            <a:r>
              <a:rPr lang="fr-CA" sz="1400" dirty="0" smtClean="0"/>
              <a:t>Centre Hospitalier de </a:t>
            </a:r>
            <a:r>
              <a:rPr lang="fr-CA" sz="1400" dirty="0"/>
              <a:t>l’Université </a:t>
            </a:r>
            <a:r>
              <a:rPr lang="fr-CA" sz="1400" dirty="0" smtClean="0"/>
              <a:t>de Montréal  </a:t>
            </a:r>
          </a:p>
          <a:p>
            <a:r>
              <a:rPr lang="fr-FR" sz="1400" dirty="0" smtClean="0"/>
              <a:t>3. </a:t>
            </a:r>
            <a:r>
              <a:rPr lang="fr-CA" sz="1400" dirty="0" smtClean="0"/>
              <a:t>Clinique </a:t>
            </a:r>
            <a:r>
              <a:rPr lang="fr-CA" sz="1400" dirty="0"/>
              <a:t>Médicale </a:t>
            </a:r>
            <a:r>
              <a:rPr lang="fr-CA" sz="1400" dirty="0" smtClean="0"/>
              <a:t>l'Actuel</a:t>
            </a:r>
            <a:r>
              <a:rPr lang="en-CA" sz="1400" dirty="0" smtClean="0"/>
              <a:t> </a:t>
            </a:r>
          </a:p>
          <a:p>
            <a:r>
              <a:rPr lang="en-CA" sz="1400" dirty="0" smtClean="0"/>
              <a:t>4. </a:t>
            </a:r>
            <a:r>
              <a:rPr lang="fr-CA" sz="1400" dirty="0" smtClean="0"/>
              <a:t>Clinique </a:t>
            </a:r>
            <a:r>
              <a:rPr lang="fr-CA" sz="1400" dirty="0"/>
              <a:t>Médicale Quartier </a:t>
            </a:r>
            <a:r>
              <a:rPr lang="fr-CA" sz="1400" dirty="0" smtClean="0"/>
              <a:t>Latin </a:t>
            </a:r>
            <a:endParaRPr lang="fr-CA" sz="1400" dirty="0"/>
          </a:p>
          <a:p>
            <a:r>
              <a:rPr lang="fr-CA" sz="1400" dirty="0" smtClean="0"/>
              <a:t>5. Clinique </a:t>
            </a:r>
            <a:r>
              <a:rPr lang="fr-CA" sz="1400" dirty="0"/>
              <a:t>Médicale OPUS, </a:t>
            </a:r>
            <a:endParaRPr lang="fr-CA" sz="1400" dirty="0" smtClean="0"/>
          </a:p>
          <a:p>
            <a:r>
              <a:rPr lang="fr-CA" sz="1400" b="1" dirty="0"/>
              <a:t>A</a:t>
            </a:r>
            <a:r>
              <a:rPr lang="fr-CA" sz="1400" b="1" dirty="0" smtClean="0"/>
              <a:t>ll centres are in Montréal</a:t>
            </a:r>
            <a:r>
              <a:rPr lang="fr-CA" sz="1400" b="1" dirty="0"/>
              <a:t>, QC</a:t>
            </a:r>
            <a:r>
              <a:rPr lang="fr-FR" sz="1400" b="1" dirty="0"/>
              <a:t>, Canada</a:t>
            </a:r>
            <a:endParaRPr lang="en-CA" sz="1400" b="1" dirty="0"/>
          </a:p>
          <a:p>
            <a:endParaRPr lang="en-CA" sz="2000" dirty="0"/>
          </a:p>
          <a:p>
            <a:endParaRPr lang="fr-FR" sz="2000" dirty="0"/>
          </a:p>
        </p:txBody>
      </p:sp>
      <p:pic>
        <p:nvPicPr>
          <p:cNvPr id="6" name="Picture 5" descr="Screen Shot 2013-12-03 at 8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60" y="5405866"/>
            <a:ext cx="1944216" cy="1204629"/>
          </a:xfrm>
          <a:prstGeom prst="rect">
            <a:avLst/>
          </a:prstGeom>
        </p:spPr>
      </p:pic>
      <p:pic>
        <p:nvPicPr>
          <p:cNvPr id="7" name="Image 1" descr="RS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5" y="5436845"/>
            <a:ext cx="1201216" cy="122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8-03-29 at 3.50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04" y="2982858"/>
            <a:ext cx="3219157" cy="2251125"/>
          </a:xfrm>
          <a:prstGeom prst="rect">
            <a:avLst/>
          </a:prstGeom>
        </p:spPr>
      </p:pic>
      <p:pic>
        <p:nvPicPr>
          <p:cNvPr id="9" name="Picture 11" descr="mcgill-muhc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377" y="5436846"/>
            <a:ext cx="1846262" cy="11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0130" r="11078" b="14288"/>
          <a:stretch>
            <a:fillRect/>
          </a:stretch>
        </p:blipFill>
        <p:spPr bwMode="auto">
          <a:xfrm>
            <a:off x="3766561" y="5542487"/>
            <a:ext cx="1155910" cy="89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http://cliniquelactuel.com/images/logo1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42" y="5666407"/>
            <a:ext cx="1306079" cy="6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625859" y="5666407"/>
            <a:ext cx="1500949" cy="547725"/>
          </a:xfrm>
          <a:prstGeom prst="rect">
            <a:avLst/>
          </a:prstGeom>
        </p:spPr>
      </p:pic>
      <p:pic>
        <p:nvPicPr>
          <p:cNvPr id="19" name="Picture 18" descr="Screen Shot 2018-07-22 at 11.08.5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04" y="5405867"/>
            <a:ext cx="326500" cy="11240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97448" y="4351072"/>
            <a:ext cx="119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n-US" sz="1400" b="1" dirty="0"/>
              <a:t>V. </a:t>
            </a:r>
            <a:r>
              <a:rPr lang="en-US" sz="1400" b="1" dirty="0" err="1" smtClean="0"/>
              <a:t>Mehraj</a:t>
            </a:r>
            <a:r>
              <a:rPr lang="en-US" sz="1400" b="1" baseline="30000" dirty="0" smtClean="0"/>
              <a:t>,</a:t>
            </a:r>
            <a:r>
              <a:rPr lang="en-US" sz="1400" b="1" dirty="0" smtClean="0"/>
              <a:t>,</a:t>
            </a:r>
          </a:p>
          <a:p>
            <a:r>
              <a:rPr lang="en-US" sz="1400" b="1" dirty="0" smtClean="0"/>
              <a:t> </a:t>
            </a:r>
            <a:r>
              <a:rPr lang="en-US" sz="1400" b="1" dirty="0"/>
              <a:t>R. </a:t>
            </a:r>
            <a:r>
              <a:rPr lang="en-US" sz="1400" b="1" dirty="0" err="1" smtClean="0"/>
              <a:t>Ramendra</a:t>
            </a:r>
            <a:endParaRPr lang="fr-FR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78777" y="6424614"/>
            <a:ext cx="468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We are very thankful to all study participants</a:t>
            </a:r>
            <a:endParaRPr lang="en-AU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1075" y="6115735"/>
            <a:ext cx="1308933" cy="7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4735"/>
            <a:ext cx="10947271" cy="1325563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solidFill>
                  <a:srgbClr val="000090"/>
                </a:solidFill>
              </a:rPr>
              <a:t>Search for a marker of fungal translocation</a:t>
            </a:r>
            <a:endParaRPr lang="en-AU" sz="4800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174" y="1531315"/>
            <a:ext cx="10515600" cy="4351338"/>
          </a:xfrm>
          <a:ln w="12700" cmpd="sng"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LPS and sCD14 are validated markers of bacterial translocation  </a:t>
            </a:r>
          </a:p>
          <a:p>
            <a:r>
              <a:rPr lang="en-AU" dirty="0" smtClean="0"/>
              <a:t>(1</a:t>
            </a:r>
            <a:r>
              <a:rPr lang="en-AU" dirty="0" smtClean="0">
                <a:sym typeface="Wingdings"/>
              </a:rPr>
              <a:t></a:t>
            </a:r>
            <a:r>
              <a:rPr lang="en-AU" dirty="0" smtClean="0"/>
              <a:t>3)-β-</a:t>
            </a:r>
            <a:r>
              <a:rPr lang="en-AU" dirty="0" smtClean="0">
                <a:solidFill>
                  <a:srgbClr val="000000"/>
                </a:solidFill>
              </a:rPr>
              <a:t>D</a:t>
            </a:r>
            <a:r>
              <a:rPr lang="en-AU" dirty="0" smtClean="0"/>
              <a:t>-glucan (</a:t>
            </a:r>
            <a:r>
              <a:rPr lang="en-AU" dirty="0" smtClean="0">
                <a:sym typeface="Symbol"/>
              </a:rPr>
              <a:t></a:t>
            </a:r>
            <a:r>
              <a:rPr lang="en-AU" dirty="0" smtClean="0"/>
              <a:t>DG) is a major component of most fungal cell walls and released during fungal-growth and in tissue invasion process </a:t>
            </a:r>
          </a:p>
          <a:p>
            <a:r>
              <a:rPr lang="en-AU" dirty="0" smtClean="0"/>
              <a:t>βDG represents a </a:t>
            </a:r>
            <a:r>
              <a:rPr lang="en-AU" dirty="0" smtClean="0"/>
              <a:t>soluble the </a:t>
            </a:r>
            <a:r>
              <a:rPr lang="en-AU" dirty="0" smtClean="0"/>
              <a:t>presumptive diagnosis of invasive fungal infection including during HIV infection (PJP)</a:t>
            </a:r>
            <a:r>
              <a:rPr lang="en-AU" baseline="30000" dirty="0" smtClean="0"/>
              <a:t>1</a:t>
            </a:r>
          </a:p>
          <a:p>
            <a:r>
              <a:rPr lang="en-AU" dirty="0" smtClean="0"/>
              <a:t>βDG </a:t>
            </a:r>
            <a:r>
              <a:rPr lang="en-AU" dirty="0" smtClean="0"/>
              <a:t>has been considered </a:t>
            </a:r>
            <a:r>
              <a:rPr lang="en-AU" dirty="0" smtClean="0"/>
              <a:t>as a marker of inflammation, </a:t>
            </a:r>
            <a:r>
              <a:rPr lang="en-AU" dirty="0" smtClean="0">
                <a:solidFill>
                  <a:srgbClr val="000000"/>
                </a:solidFill>
              </a:rPr>
              <a:t>neurocognitive dysfunction, </a:t>
            </a:r>
            <a:r>
              <a:rPr lang="en-AU" dirty="0" smtClean="0"/>
              <a:t>and fungal translocation marker in HIV patients</a:t>
            </a:r>
            <a:r>
              <a:rPr lang="en-AU" baseline="30000" dirty="0" smtClean="0"/>
              <a:t>  </a:t>
            </a:r>
            <a:r>
              <a:rPr lang="en-AU" dirty="0" smtClean="0"/>
              <a:t>not having fungal infection</a:t>
            </a:r>
            <a:r>
              <a:rPr lang="en-AU" baseline="30000" dirty="0" smtClean="0"/>
              <a:t>2,3,4 </a:t>
            </a:r>
            <a:r>
              <a:rPr lang="en-AU" dirty="0" smtClean="0"/>
              <a:t> </a:t>
            </a:r>
          </a:p>
          <a:p>
            <a:r>
              <a:rPr lang="en-AU" dirty="0" smtClean="0"/>
              <a:t>However, the contribution of ART in improving </a:t>
            </a:r>
            <a:r>
              <a:rPr lang="en-AU" dirty="0">
                <a:sym typeface="Symbol"/>
              </a:rPr>
              <a:t></a:t>
            </a:r>
            <a:r>
              <a:rPr lang="en-AU" dirty="0" smtClean="0"/>
              <a:t>DG as fungal translocation marker remains to be determined </a:t>
            </a:r>
          </a:p>
          <a:p>
            <a:r>
              <a:rPr lang="en-AU" dirty="0" smtClean="0"/>
              <a:t>We assessed the role of ART on </a:t>
            </a:r>
            <a:r>
              <a:rPr lang="en-AU" dirty="0" smtClean="0">
                <a:sym typeface="Symbol"/>
              </a:rPr>
              <a:t></a:t>
            </a:r>
            <a:r>
              <a:rPr lang="en-AU" dirty="0" smtClean="0"/>
              <a:t>DG plasma </a:t>
            </a:r>
            <a:r>
              <a:rPr lang="en-AU" dirty="0" smtClean="0"/>
              <a:t>levels when initiated during early (EHI) and chronic HIV infection (CHI) in absence of fungal infection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075" y="6115735"/>
            <a:ext cx="1308933" cy="757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8599" y="5965100"/>
            <a:ext cx="9632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/>
              <a:t>1)  </a:t>
            </a:r>
            <a:r>
              <a:rPr lang="en-AU" sz="1400" dirty="0" err="1" smtClean="0"/>
              <a:t>Farhour</a:t>
            </a:r>
            <a:r>
              <a:rPr lang="en-AU" sz="1400" dirty="0" smtClean="0"/>
              <a:t> Z, Routy </a:t>
            </a:r>
            <a:r>
              <a:rPr lang="en-AU" sz="1400" i="1" dirty="0" smtClean="0"/>
              <a:t>et al</a:t>
            </a:r>
            <a:r>
              <a:rPr lang="en-AU" sz="1400" dirty="0" smtClean="0"/>
              <a:t>. Mycoses </a:t>
            </a:r>
            <a:r>
              <a:rPr lang="en-AU" sz="1400" b="1" dirty="0" smtClean="0"/>
              <a:t>2018</a:t>
            </a:r>
            <a:r>
              <a:rPr lang="en-AU" sz="1400" dirty="0" smtClean="0"/>
              <a:t>.    </a:t>
            </a:r>
            <a:r>
              <a:rPr lang="en-AU" sz="1400" b="1" dirty="0" smtClean="0"/>
              <a:t> 2)  </a:t>
            </a:r>
            <a:r>
              <a:rPr lang="en-AU" sz="1400" dirty="0" smtClean="0"/>
              <a:t>Morris A, </a:t>
            </a:r>
            <a:r>
              <a:rPr lang="en-AU" sz="1400" i="1" dirty="0" smtClean="0"/>
              <a:t>et al</a:t>
            </a:r>
            <a:r>
              <a:rPr lang="en-AU" sz="1400" dirty="0" smtClean="0"/>
              <a:t>. J </a:t>
            </a:r>
            <a:r>
              <a:rPr lang="en-AU" sz="1400" dirty="0" err="1" smtClean="0"/>
              <a:t>Acquir</a:t>
            </a:r>
            <a:r>
              <a:rPr lang="en-AU" sz="1400" dirty="0" smtClean="0"/>
              <a:t> Immune </a:t>
            </a:r>
            <a:r>
              <a:rPr lang="en-AU" sz="1400" dirty="0" err="1" smtClean="0"/>
              <a:t>Defic</a:t>
            </a:r>
            <a:r>
              <a:rPr lang="en-AU" sz="1400" dirty="0" smtClean="0"/>
              <a:t> </a:t>
            </a:r>
            <a:r>
              <a:rPr lang="en-AU" sz="1400" dirty="0" err="1" smtClean="0"/>
              <a:t>Syndr</a:t>
            </a:r>
            <a:r>
              <a:rPr lang="en-AU" sz="1400" dirty="0" smtClean="0"/>
              <a:t> </a:t>
            </a:r>
            <a:r>
              <a:rPr lang="en-AU" sz="1400" b="1" dirty="0" smtClean="0"/>
              <a:t>2012</a:t>
            </a:r>
            <a:r>
              <a:rPr lang="en-AU" sz="1400" dirty="0" smtClean="0"/>
              <a:t>  </a:t>
            </a:r>
          </a:p>
          <a:p>
            <a:r>
              <a:rPr lang="en-AU" sz="1400" b="1" dirty="0" smtClean="0"/>
              <a:t>3)  </a:t>
            </a:r>
            <a:r>
              <a:rPr lang="en-AU" sz="1400" dirty="0" err="1" smtClean="0"/>
              <a:t>Hoenigl</a:t>
            </a:r>
            <a:r>
              <a:rPr lang="en-AU" sz="1400" dirty="0" smtClean="0"/>
              <a:t> M, </a:t>
            </a:r>
            <a:r>
              <a:rPr lang="en-AU" sz="1400" i="1" dirty="0" smtClean="0"/>
              <a:t>et al</a:t>
            </a:r>
            <a:r>
              <a:rPr lang="en-AU" sz="1400" dirty="0" smtClean="0"/>
              <a:t>. GMS Infect Dis </a:t>
            </a:r>
            <a:r>
              <a:rPr lang="en-AU" sz="1400" b="1" dirty="0" smtClean="0"/>
              <a:t>2015;</a:t>
            </a:r>
            <a:r>
              <a:rPr lang="en-AU" sz="1400" dirty="0" smtClean="0"/>
              <a:t>  Medicine (Baltimore) </a:t>
            </a:r>
            <a:r>
              <a:rPr lang="en-AU" sz="1400" b="1" dirty="0" smtClean="0"/>
              <a:t>2016; </a:t>
            </a:r>
            <a:r>
              <a:rPr lang="en-AU" sz="1400" dirty="0" smtClean="0"/>
              <a:t> Front </a:t>
            </a:r>
            <a:r>
              <a:rPr lang="en-AU" sz="1400" dirty="0" err="1" smtClean="0"/>
              <a:t>Immunol</a:t>
            </a:r>
            <a:r>
              <a:rPr lang="en-AU" sz="1400" dirty="0" smtClean="0"/>
              <a:t> </a:t>
            </a:r>
            <a:r>
              <a:rPr lang="en-AU" sz="1400" b="1" dirty="0" smtClean="0"/>
              <a:t>2016,  </a:t>
            </a:r>
            <a:r>
              <a:rPr lang="en-AU" sz="1400" dirty="0" smtClean="0"/>
              <a:t>CROI</a:t>
            </a:r>
            <a:r>
              <a:rPr lang="en-AU" sz="1400" b="1" dirty="0" smtClean="0"/>
              <a:t> 2018</a:t>
            </a:r>
          </a:p>
          <a:p>
            <a:r>
              <a:rPr lang="en-AU" sz="1400" b="1" dirty="0" smtClean="0"/>
              <a:t>4)  </a:t>
            </a:r>
            <a:r>
              <a:rPr lang="en-AU" sz="1400" dirty="0" err="1" smtClean="0"/>
              <a:t>Panpetch</a:t>
            </a:r>
            <a:r>
              <a:rPr lang="en-AU" sz="1400" dirty="0" smtClean="0"/>
              <a:t> W et al. Shock 2018</a:t>
            </a:r>
          </a:p>
          <a:p>
            <a:pPr marL="228600" indent="-228600">
              <a:buAutoNum type="arabicPeriod"/>
            </a:pPr>
            <a:endParaRPr lang="en-AU" sz="1400" dirty="0"/>
          </a:p>
        </p:txBody>
      </p:sp>
      <p:pic>
        <p:nvPicPr>
          <p:cNvPr id="5" name="Picture 4" descr="Screen Shot 2018-07-23 at 6.55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049" y="3004563"/>
            <a:ext cx="753182" cy="725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87242" y="3748511"/>
            <a:ext cx="135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Candida albicans </a:t>
            </a:r>
            <a:r>
              <a:rPr lang="en-AU" sz="1200" dirty="0" smtClean="0"/>
              <a:t>colonisation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5416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23" y="0"/>
            <a:ext cx="11444761" cy="1325563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000090"/>
                </a:solidFill>
              </a:rPr>
              <a:t>Correlations between CD4, viral load, I-FABP and </a:t>
            </a:r>
            <a:r>
              <a:rPr lang="en-AU" sz="4000" dirty="0">
                <a:solidFill>
                  <a:srgbClr val="002060"/>
                </a:solidFill>
                <a:sym typeface="Symbol"/>
              </a:rPr>
              <a:t></a:t>
            </a:r>
            <a:r>
              <a:rPr lang="en-AU" sz="4000" b="1" dirty="0" smtClean="0">
                <a:solidFill>
                  <a:srgbClr val="000090"/>
                </a:solidFill>
              </a:rPr>
              <a:t>DG</a:t>
            </a:r>
            <a:endParaRPr lang="en-AU" sz="40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Screen Shot 2018-07-22 at 3.2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31" y="1855563"/>
            <a:ext cx="4073011" cy="3563251"/>
          </a:xfrm>
          <a:prstGeom prst="rect">
            <a:avLst/>
          </a:prstGeom>
        </p:spPr>
      </p:pic>
      <p:pic>
        <p:nvPicPr>
          <p:cNvPr id="5" name="Picture 4" descr="Screen Shot 2018-07-22 at 3.29.1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"/>
          <a:stretch/>
        </p:blipFill>
        <p:spPr>
          <a:xfrm>
            <a:off x="170356" y="2039179"/>
            <a:ext cx="3973931" cy="3475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4614" y="6193185"/>
            <a:ext cx="1308933" cy="757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4690" y="5514255"/>
            <a:ext cx="359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0090"/>
                </a:solidFill>
              </a:rPr>
              <a:t>Only participants not receiving ART</a:t>
            </a:r>
            <a:endParaRPr lang="en-AU" dirty="0">
              <a:solidFill>
                <a:srgbClr val="000090"/>
              </a:solidFill>
            </a:endParaRPr>
          </a:p>
        </p:txBody>
      </p:sp>
      <p:pic>
        <p:nvPicPr>
          <p:cNvPr id="9" name="Picture 8" descr="Screen Shot 2018-07-22 at 3.27.27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/>
          <a:stretch/>
        </p:blipFill>
        <p:spPr>
          <a:xfrm>
            <a:off x="8021487" y="1793725"/>
            <a:ext cx="4120152" cy="37489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33326" y="1157787"/>
            <a:ext cx="233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Marker of Epithelial Gut Damage: I-FABP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2980" y="5655117"/>
            <a:ext cx="348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6600"/>
                </a:solidFill>
              </a:rPr>
              <a:t>Participants in chronic infection</a:t>
            </a:r>
          </a:p>
          <a:p>
            <a:r>
              <a:rPr lang="en-AU" dirty="0" smtClean="0">
                <a:solidFill>
                  <a:srgbClr val="FF6600"/>
                </a:solidFill>
              </a:rPr>
              <a:t>No </a:t>
            </a:r>
            <a:r>
              <a:rPr lang="en-AU" dirty="0" smtClean="0">
                <a:solidFill>
                  <a:srgbClr val="FF0000"/>
                </a:solidFill>
              </a:rPr>
              <a:t>correlation</a:t>
            </a:r>
            <a:r>
              <a:rPr lang="en-AU" dirty="0" smtClean="0">
                <a:solidFill>
                  <a:srgbClr val="FF6600"/>
                </a:solidFill>
              </a:rPr>
              <a:t> during EHI</a:t>
            </a:r>
            <a:endParaRPr lang="en-AU" dirty="0">
              <a:solidFill>
                <a:srgbClr val="FF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004" y="6156454"/>
            <a:ext cx="100371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Plasma levels of βDG were quantified using </a:t>
            </a:r>
            <a:r>
              <a:rPr lang="en-US" sz="1600" dirty="0" err="1"/>
              <a:t>Fungitell</a:t>
            </a:r>
            <a:r>
              <a:rPr lang="en-US" sz="1600" dirty="0"/>
              <a:t>® </a:t>
            </a:r>
            <a:r>
              <a:rPr lang="en-US" sz="1600" dirty="0" smtClean="0"/>
              <a:t>assay </a:t>
            </a:r>
          </a:p>
          <a:p>
            <a:r>
              <a:rPr lang="en-US" sz="1600" dirty="0" smtClean="0"/>
              <a:t>Plasma </a:t>
            </a:r>
            <a:r>
              <a:rPr lang="en-US" sz="1600" dirty="0" err="1"/>
              <a:t>galactomannan</a:t>
            </a:r>
            <a:r>
              <a:rPr lang="en-US" sz="1600" dirty="0"/>
              <a:t> levels were quantified using the </a:t>
            </a:r>
            <a:r>
              <a:rPr lang="en-US" sz="1600" dirty="0" err="1"/>
              <a:t>Platelia</a:t>
            </a:r>
            <a:r>
              <a:rPr lang="en-US" sz="1600" dirty="0"/>
              <a:t>™ </a:t>
            </a:r>
            <a:r>
              <a:rPr lang="en-US" sz="1600" dirty="0" smtClean="0"/>
              <a:t>assay </a:t>
            </a:r>
            <a:r>
              <a:rPr lang="en-US" sz="1600" dirty="0"/>
              <a:t>to confirm the absence of </a:t>
            </a:r>
            <a:r>
              <a:rPr lang="en-US" sz="1600" i="1" dirty="0" err="1"/>
              <a:t>Aspergillus</a:t>
            </a:r>
            <a:r>
              <a:rPr lang="en-US" sz="1600" dirty="0"/>
              <a:t> infection</a:t>
            </a:r>
            <a:r>
              <a:rPr lang="en-CA" sz="1600" dirty="0"/>
              <a:t> </a:t>
            </a:r>
            <a:r>
              <a:rPr lang="en-US" sz="1600" dirty="0" smtClean="0"/>
              <a:t>   </a:t>
            </a:r>
            <a:endParaRPr lang="fr-F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30949" y="1160733"/>
            <a:ext cx="423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000090"/>
                </a:solidFill>
              </a:rPr>
              <a:t>Participants not having O.I., cancer or colitis</a:t>
            </a:r>
          </a:p>
          <a:p>
            <a:r>
              <a:rPr lang="en-AU" sz="1600" dirty="0" smtClean="0">
                <a:solidFill>
                  <a:srgbClr val="000090"/>
                </a:solidFill>
              </a:rPr>
              <a:t>From Montreal PHI study group and the Canadian HIV and aging cohort  </a:t>
            </a:r>
            <a:endParaRPr lang="en-AU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2278" y="395207"/>
            <a:ext cx="449451" cy="57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9343" y="495945"/>
            <a:ext cx="449451" cy="57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28828" y="3471619"/>
            <a:ext cx="449451" cy="338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8-07-22 at 3.2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29" y="1069382"/>
            <a:ext cx="10047524" cy="3031857"/>
          </a:xfrm>
          <a:prstGeom prst="rect">
            <a:avLst/>
          </a:prstGeom>
        </p:spPr>
      </p:pic>
      <p:pic>
        <p:nvPicPr>
          <p:cNvPr id="4" name="Picture 3" descr="Screen Shot 2018-07-22 at 4.41.2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10706"/>
          <a:stretch/>
        </p:blipFill>
        <p:spPr>
          <a:xfrm>
            <a:off x="1842889" y="4000501"/>
            <a:ext cx="9231704" cy="278130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7789" y="-79999"/>
            <a:ext cx="11568655" cy="1325563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000090"/>
                </a:solidFill>
              </a:rPr>
              <a:t>Correlations between LPS, sCD14, IL-6, IL-8 and </a:t>
            </a:r>
            <a:r>
              <a:rPr lang="en-AU" sz="4000" dirty="0">
                <a:solidFill>
                  <a:srgbClr val="002060"/>
                </a:solidFill>
                <a:sym typeface="Symbol"/>
              </a:rPr>
              <a:t></a:t>
            </a:r>
            <a:r>
              <a:rPr lang="en-AU" sz="4000" b="1" dirty="0" smtClean="0">
                <a:solidFill>
                  <a:srgbClr val="000090"/>
                </a:solidFill>
              </a:rPr>
              <a:t>DG</a:t>
            </a:r>
            <a:endParaRPr lang="en-AU" sz="40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71" y="2106576"/>
            <a:ext cx="199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00" dirty="0" smtClean="0">
                <a:solidFill>
                  <a:srgbClr val="FF6600"/>
                </a:solidFill>
              </a:rPr>
              <a:t>Bacterial translocation markers  </a:t>
            </a:r>
            <a:endParaRPr lang="en-AU" sz="1300" dirty="0">
              <a:solidFill>
                <a:srgbClr val="FF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283" y="6243095"/>
            <a:ext cx="1222725" cy="707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62" y="4894699"/>
            <a:ext cx="178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600072"/>
                </a:solidFill>
              </a:rPr>
              <a:t>Systemic activation markers</a:t>
            </a:r>
            <a:endParaRPr lang="en-AU" sz="1400" dirty="0">
              <a:solidFill>
                <a:srgbClr val="60007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0296" y="5529370"/>
            <a:ext cx="191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660066"/>
                </a:solidFill>
              </a:rPr>
              <a:t>Absence of correlation with </a:t>
            </a:r>
            <a:r>
              <a:rPr lang="en-US" sz="1400" dirty="0" smtClean="0">
                <a:solidFill>
                  <a:srgbClr val="660066"/>
                </a:solidFill>
              </a:rPr>
              <a:t>IL-1</a:t>
            </a:r>
            <a:r>
              <a:rPr lang="en-US" sz="1400" dirty="0">
                <a:solidFill>
                  <a:srgbClr val="660066"/>
                </a:solidFill>
                <a:sym typeface="Symbol"/>
              </a:rPr>
              <a:t></a:t>
            </a:r>
            <a:r>
              <a:rPr lang="en-US" sz="1400" dirty="0">
                <a:solidFill>
                  <a:srgbClr val="660066"/>
                </a:solidFill>
              </a:rPr>
              <a:t> and TNF-</a:t>
            </a:r>
            <a:r>
              <a:rPr lang="en-US" sz="1400" dirty="0">
                <a:solidFill>
                  <a:srgbClr val="660066"/>
                </a:solidFill>
                <a:sym typeface="Symbol"/>
              </a:rPr>
              <a:t></a:t>
            </a:r>
            <a:r>
              <a:rPr lang="en-US" sz="1400" dirty="0">
                <a:solidFill>
                  <a:srgbClr val="660066"/>
                </a:solidFill>
              </a:rPr>
              <a:t> </a:t>
            </a:r>
            <a:endParaRPr lang="en-AU" sz="1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1" r="9273" b="50547"/>
          <a:stretch/>
        </p:blipFill>
        <p:spPr bwMode="auto">
          <a:xfrm>
            <a:off x="991157" y="1920712"/>
            <a:ext cx="10174842" cy="474341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02278" y="395207"/>
            <a:ext cx="449451" cy="57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9343" y="495945"/>
            <a:ext cx="449451" cy="57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205" y="6053775"/>
            <a:ext cx="1308933" cy="7578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000" b="1" dirty="0" smtClean="0">
                <a:solidFill>
                  <a:srgbClr val="000090"/>
                </a:solidFill>
              </a:rPr>
              <a:t>Effect of ART on </a:t>
            </a:r>
            <a:r>
              <a:rPr lang="en-AU" sz="4000" dirty="0">
                <a:solidFill>
                  <a:srgbClr val="000090"/>
                </a:solidFill>
                <a:sym typeface="Symbol"/>
              </a:rPr>
              <a:t></a:t>
            </a:r>
            <a:r>
              <a:rPr lang="en-AU" sz="4000" b="1" dirty="0" smtClean="0">
                <a:solidFill>
                  <a:srgbClr val="000090"/>
                </a:solidFill>
              </a:rPr>
              <a:t>DG and LPS during early and chronic phases of HIV infection</a:t>
            </a:r>
            <a:endParaRPr lang="en-AU" sz="4000" b="1" dirty="0">
              <a:solidFill>
                <a:srgbClr val="00009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7536" y="3903368"/>
            <a:ext cx="774341" cy="1548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84967" y="3500639"/>
            <a:ext cx="85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ART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0285" y="3110889"/>
            <a:ext cx="85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ART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69315" y="3544598"/>
            <a:ext cx="774341" cy="1548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11567" y="3203817"/>
            <a:ext cx="2106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LPS: Lipopolysaccharides</a:t>
            </a:r>
            <a:endParaRPr lang="fr-FR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882394" y="4130718"/>
            <a:ext cx="774341" cy="1548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23962" y="4182176"/>
            <a:ext cx="1424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rgbClr val="FF0000"/>
                </a:solidFill>
              </a:rPr>
              <a:t>Prospective evaluation</a:t>
            </a:r>
            <a:endParaRPr lang="en-AU" sz="1000" dirty="0">
              <a:solidFill>
                <a:srgbClr val="FF0000"/>
              </a:solidFill>
            </a:endParaRPr>
          </a:p>
        </p:txBody>
      </p:sp>
      <p:pic>
        <p:nvPicPr>
          <p:cNvPr id="16" name="Picture 15" descr="Screen Shot 2018-07-22 at 4.10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2" y="1054383"/>
            <a:ext cx="1678508" cy="1176113"/>
          </a:xfrm>
          <a:prstGeom prst="rect">
            <a:avLst/>
          </a:prstGeom>
        </p:spPr>
      </p:pic>
      <p:pic>
        <p:nvPicPr>
          <p:cNvPr id="17" name="Picture 16" descr="Screen Shot 2018-07-22 at 4.10.4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09" y="1201736"/>
            <a:ext cx="1579656" cy="11859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6363" y="650556"/>
            <a:ext cx="100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 ART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96028" y="648056"/>
            <a:ext cx="9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ART+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876" y="2108881"/>
            <a:ext cx="151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mtClean="0">
                <a:solidFill>
                  <a:srgbClr val="FF0000"/>
                </a:solidFill>
              </a:rPr>
              <a:t>BDG levels increase over 2 years </a:t>
            </a:r>
            <a:endParaRPr lang="en-AU" sz="12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09799" y="2369176"/>
            <a:ext cx="156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mtClean="0">
                <a:solidFill>
                  <a:srgbClr val="FF0000"/>
                </a:solidFill>
              </a:rPr>
              <a:t>ART does normalize BDG levels</a:t>
            </a:r>
            <a:endParaRPr lang="en-AU" sz="12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34529" y="6505612"/>
            <a:ext cx="5900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rgbClr val="000000"/>
                </a:solidFill>
              </a:rPr>
              <a:t>Galactomannan levels were not different from UC in all HIV-infected  groups</a:t>
            </a:r>
            <a:endParaRPr lang="en-A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5214"/>
            <a:ext cx="10515600" cy="5529769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</a:t>
            </a:r>
            <a:r>
              <a:rPr lang="en-US" dirty="0"/>
              <a:t>DG </a:t>
            </a:r>
            <a:r>
              <a:rPr lang="en-US" dirty="0" smtClean="0"/>
              <a:t>is </a:t>
            </a:r>
            <a:r>
              <a:rPr lang="en-US" dirty="0"/>
              <a:t>elevated during early and chronic HIV-</a:t>
            </a:r>
            <a:r>
              <a:rPr lang="en-US" dirty="0" smtClean="0"/>
              <a:t>infection</a:t>
            </a:r>
          </a:p>
          <a:p>
            <a:r>
              <a:rPr lang="en-US" dirty="0"/>
              <a:t>R</a:t>
            </a:r>
            <a:r>
              <a:rPr lang="en-US" dirty="0" smtClean="0"/>
              <a:t>epresents </a:t>
            </a:r>
            <a:r>
              <a:rPr lang="en-US" dirty="0"/>
              <a:t>a </a:t>
            </a:r>
            <a:r>
              <a:rPr lang="en-US" dirty="0" smtClean="0"/>
              <a:t>new plasma biomarker </a:t>
            </a:r>
            <a:r>
              <a:rPr lang="en-US" dirty="0"/>
              <a:t>of systemic immune </a:t>
            </a:r>
            <a:r>
              <a:rPr lang="en-US" dirty="0" smtClean="0"/>
              <a:t>activation</a:t>
            </a:r>
          </a:p>
          <a:p>
            <a:r>
              <a:rPr lang="en-US" dirty="0" smtClean="0"/>
              <a:t>ART In early infection: </a:t>
            </a:r>
          </a:p>
          <a:p>
            <a:pPr lvl="1"/>
            <a:r>
              <a:rPr lang="en-US" dirty="0" smtClean="0"/>
              <a:t>Prevents levels to further increase without normalization</a:t>
            </a:r>
          </a:p>
          <a:p>
            <a:r>
              <a:rPr lang="en-US" dirty="0" smtClean="0"/>
              <a:t>ART in chronic infection:</a:t>
            </a:r>
          </a:p>
          <a:p>
            <a:pPr lvl="1"/>
            <a:r>
              <a:rPr lang="en-US" dirty="0" smtClean="0"/>
              <a:t>Does not change plasma </a:t>
            </a:r>
            <a:r>
              <a:rPr lang="en-US" dirty="0" smtClean="0">
                <a:solidFill>
                  <a:srgbClr val="000000"/>
                </a:solidFill>
              </a:rPr>
              <a:t>levels of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00"/>
                </a:solidFill>
              </a:rPr>
              <a:t>DG </a:t>
            </a:r>
          </a:p>
          <a:p>
            <a:r>
              <a:rPr lang="en-US" dirty="0" smtClean="0"/>
              <a:t>For future direction, we will have to determine whether or not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00"/>
                </a:solidFill>
              </a:rPr>
              <a:t>DG </a:t>
            </a:r>
            <a:r>
              <a:rPr lang="en-US" dirty="0" smtClean="0">
                <a:solidFill>
                  <a:srgbClr val="000000"/>
                </a:solidFill>
              </a:rPr>
              <a:t>is “just another marker” or an independent player in HIV pathogenesis </a:t>
            </a:r>
          </a:p>
          <a:p>
            <a:pPr marL="0" indent="0">
              <a:buNone/>
            </a:pPr>
            <a:r>
              <a:rPr lang="en-CA" dirty="0" smtClean="0"/>
              <a:t> </a:t>
            </a:r>
            <a:endParaRPr lang="fr-FR" dirty="0"/>
          </a:p>
        </p:txBody>
      </p:sp>
      <p:pic>
        <p:nvPicPr>
          <p:cNvPr id="4" name="Image 1" descr="RS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751" y="4876532"/>
            <a:ext cx="1113206" cy="11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12-03 at 8.59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100" y="3702002"/>
            <a:ext cx="1513023" cy="937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491" y="6208626"/>
            <a:ext cx="1308933" cy="75780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Picture 7" descr="Screen Shot 2018-05-13 at 7.18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8" y="0"/>
            <a:ext cx="10389745" cy="1920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5508" y="1843249"/>
            <a:ext cx="4986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0090"/>
                </a:solidFill>
              </a:rPr>
              <a:t>Conclusion</a:t>
            </a:r>
            <a:endParaRPr lang="fr-FR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14323</TotalTime>
  <Words>589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 Theme</vt:lpstr>
      <vt:lpstr>Effect of ART in reducing fungal translocation in HIV-infected patients </vt:lpstr>
      <vt:lpstr>Search for a marker of fungal translocation</vt:lpstr>
      <vt:lpstr>Correlations between CD4, viral load, I-FABP and DG</vt:lpstr>
      <vt:lpstr>Correlations between LPS, sCD14, IL-6, IL-8 and DG</vt:lpstr>
      <vt:lpstr>Effect of ART on DG and LPS during early and chronic phases of HIV infection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BDG Vs LPS Immune Activation</dc:title>
  <dc:creator>Rayoun Ramendra</dc:creator>
  <cp:lastModifiedBy>Saal</cp:lastModifiedBy>
  <cp:revision>130</cp:revision>
  <dcterms:created xsi:type="dcterms:W3CDTF">2018-03-21T23:17:41Z</dcterms:created>
  <dcterms:modified xsi:type="dcterms:W3CDTF">2018-07-24T08:40:22Z</dcterms:modified>
</cp:coreProperties>
</file>